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7" r:id="rId2"/>
    <p:sldId id="303" r:id="rId3"/>
    <p:sldId id="258" r:id="rId4"/>
    <p:sldId id="278" r:id="rId5"/>
    <p:sldId id="279" r:id="rId6"/>
    <p:sldId id="280" r:id="rId7"/>
    <p:sldId id="283" r:id="rId8"/>
    <p:sldId id="284" r:id="rId9"/>
    <p:sldId id="286" r:id="rId10"/>
    <p:sldId id="288" r:id="rId11"/>
    <p:sldId id="289" r:id="rId12"/>
    <p:sldId id="290" r:id="rId13"/>
    <p:sldId id="292" r:id="rId14"/>
    <p:sldId id="294" r:id="rId15"/>
    <p:sldId id="295" r:id="rId16"/>
    <p:sldId id="296" r:id="rId17"/>
    <p:sldId id="298" r:id="rId18"/>
    <p:sldId id="300" r:id="rId19"/>
    <p:sldId id="301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80"/>
    <a:srgbClr val="F49D1F"/>
    <a:srgbClr val="00A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D256A-7EAC-BB07-5BCB-FBBE99A0F620}" v="33" dt="2023-10-20T03:22:27.180"/>
    <p1510:client id="{8F1CED68-848E-4FA1-95F2-FFA365F580FC}" v="1" dt="2023-10-04T06:28:31.737"/>
    <p1510:client id="{A68F9BD1-EF2E-FDFF-64D8-6041608D4B0B}" v="2" dt="2023-10-03T10:45:06.834"/>
    <p1510:client id="{FBFC77D8-4A00-2BD7-03E5-044871FB969B}" v="5" dt="2023-10-05T05:21:24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134" autoAdjust="0"/>
  </p:normalViewPr>
  <p:slideViewPr>
    <p:cSldViewPr snapToGrid="0">
      <p:cViewPr varScale="1">
        <p:scale>
          <a:sx n="65" d="100"/>
          <a:sy n="65" d="100"/>
        </p:scale>
        <p:origin x="93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14A6C-DD49-495F-AC26-6E8110C33684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79041-94C4-4D41-B025-35F8565EE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Welcome to our webinar on The modern web development</a:t>
            </a:r>
            <a:r>
              <a:rPr lang="en-US">
                <a:ea typeface="Calibri"/>
                <a:cs typeface="Calibri"/>
              </a:rPr>
              <a:t> and its rendering patterns.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As you all know website and web application have evolved into complex piece software from there simple beginning at introduction of www.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5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73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1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17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93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6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34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3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95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5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6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35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56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14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86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24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79041-94C4-4D41-B025-35F8565EE6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45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3FC4-0570-4B16-B2BD-AC62E46DC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876E1-589B-4EEB-8B69-0D9AD3124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4D992-86B8-4D82-9EA6-83ADB431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5F48-50C8-4636-B8DF-B8557D5CF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A49A2-23E9-4633-9993-217C97B1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7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4D8F-0186-4A79-BF4C-8BCBF0179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2FB44-9AE9-4763-9808-553DCCB09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5F8AB-594E-4710-BEE5-747E578FE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B555F-A27A-4083-9401-DDACB3C26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F3060-35E4-4D80-854A-73456264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2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CE8779-3A16-4B73-AA3D-91DF1116F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FAFFE-9597-4386-A6F4-B29770FB5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B6DCD-8542-4BA1-8173-A0622F16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9CF14-74E2-4AF3-A918-B775E171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31842-8671-4C47-87FD-6FB7FDFF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5E98-D30E-4DC9-928C-EC572841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1F28-10A8-455B-88BF-2742F6E68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B400F-3A4A-46E8-AFAE-C2A9B8147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8A489-9F89-42A0-B3DC-4CCF8965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AECC7-8D03-4C74-8D02-51E6BB5C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2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D50B-412D-423F-B818-A8F2AB4B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1C0A-EB95-4478-A417-3CF7F91EC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1297E-AED0-4363-85DC-BC82A404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6710E-20F7-45C5-B671-7D5D07F8E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5865-5EBB-4D53-B6C8-6BD85248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26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1EDD-1617-4F4C-9766-03C6668E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69520-EBB3-4BD7-820B-472E0C83B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6839-AEFF-48BC-9336-4B1D9EA83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75F64-830F-4537-9C25-EF744B13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A7829-2B54-49C2-AD9E-D6F50915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9D9E1-D158-4E48-BC61-60E051E6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8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8CF7-322B-4C1E-8159-682EEAB1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75D6C-1410-442A-9142-192E2C3BA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F9EB6-C787-4874-9E88-BD0426E74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1D185D-7E7B-4D04-90F0-01F131736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A8B7BC-D03D-454B-B667-9B3D3A42C5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5E642-013D-4548-9BB5-AE540B5F3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932BE-F845-4C56-ADDE-FCE0BC82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75E6DA-1EC1-4B1A-B0B7-57196687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2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574A-F84F-4D8E-A101-AECE98E4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33D55-1F0D-4AC8-93E4-438F7894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A25F1-B90A-4DA9-97CB-62E2F9EB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CE3D2-FCCE-4581-841D-D53480EC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CEE49-0985-40E7-9066-01C2CF9A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E9D41-9BFC-4978-A73B-8A96BC65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0241A-93DE-4110-A0D2-F3E6DA5D3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9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3DF6-4B38-40D9-A5BB-EDC03FD4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7B04-5488-4E6D-A177-F547410CD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8702F-0C7A-4D2F-97F9-BADCFEF5B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42330-93FE-4A67-BB1C-7C9009719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A5277-A79F-412D-80A4-988A59B3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CAD97-9FCC-4237-8FD8-F1276933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8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4368-B193-4324-A689-12D48FA1E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D0BF5B-4540-4BF0-9DC0-2003A0DF1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F0147-8660-4CB2-9095-C84E01304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D8FCD-FDB9-4EBC-8DE1-3BC26B81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7532-E11C-4C85-91DE-79AE81EC6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59F84-64DC-482F-A94B-7CBE2320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3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79954-F3C9-429D-A75B-2ED06220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FA67D-4881-48B7-BC61-815997B4B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2476C-6372-422F-B82E-B29E4F1A7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9897-BA32-4AE4-975D-2AB442722C4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E88EE-BBA8-4014-8EEE-7B97BC3B3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C95C9-DAB4-4263-976B-DAD8DC7B3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88727-5E98-44B3-B820-D56E68B7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1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6.sv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iontechnologies.com/" TargetMode="External"/><Relationship Id="rId2" Type="http://schemas.openxmlformats.org/officeDocument/2006/relationships/hyperlink" Target="mailto:info@alliontechnologies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1DFDC9-29A3-472D-9904-D261EDE17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52116-3951-4869-9AA1-57C8CFAEE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" b="77902"/>
          <a:stretch/>
        </p:blipFill>
        <p:spPr>
          <a:xfrm>
            <a:off x="4292949" y="4225204"/>
            <a:ext cx="7899051" cy="2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4B37F-8B76-417E-BEC5-8008FC11C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0610" y="1996572"/>
            <a:ext cx="7915765" cy="192322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Modern </a:t>
            </a:r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 Development Landscape: </a:t>
            </a:r>
            <a:r>
              <a:rPr lang="en-US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Rendering paradigms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8A5FC-B6CE-46CE-9413-CF6009EA8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7324" y="4236858"/>
            <a:ext cx="7024256" cy="76440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b="1" dirty="0" err="1">
                <a:solidFill>
                  <a:srgbClr val="00A2C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Salinda</a:t>
            </a:r>
            <a:r>
              <a:rPr lang="en-US" sz="2000" b="1" dirty="0">
                <a:solidFill>
                  <a:srgbClr val="00A2C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00A2C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Ekanayake</a:t>
            </a:r>
            <a:endParaRPr lang="en-US" sz="2000" b="1" dirty="0">
              <a:solidFill>
                <a:srgbClr val="00A2C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000" dirty="0">
                <a:solidFill>
                  <a:srgbClr val="00A2C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Senior Software Consultant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55C528-A14A-489C-BC79-0E15F0AEA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78" y="5096048"/>
            <a:ext cx="2808158" cy="1164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8413B-B2F2-4F4C-8602-1540BF5802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69" r="49882" b="-1"/>
          <a:stretch/>
        </p:blipFill>
        <p:spPr>
          <a:xfrm>
            <a:off x="10442410" y="0"/>
            <a:ext cx="1749590" cy="1951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8DDD57-3F51-4DB0-9220-88437061F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6"/>
          <a:stretch/>
        </p:blipFill>
        <p:spPr>
          <a:xfrm>
            <a:off x="0" y="3135601"/>
            <a:ext cx="397661" cy="1380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6F81F6-08FF-4593-B2BE-44B11E28E7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5648" y="773561"/>
            <a:ext cx="8114887" cy="6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1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9873049" y="-452124"/>
            <a:ext cx="4266424" cy="693943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10513433" y="-295169"/>
            <a:ext cx="1236402" cy="401131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9CABED-5402-49E3-87B0-F236FEC391D1}"/>
              </a:ext>
            </a:extLst>
          </p:cNvPr>
          <p:cNvSpPr/>
          <p:nvPr/>
        </p:nvSpPr>
        <p:spPr>
          <a:xfrm>
            <a:off x="544994" y="3083524"/>
            <a:ext cx="4034310" cy="693943"/>
          </a:xfrm>
          <a:prstGeom prst="roundRect">
            <a:avLst>
              <a:gd name="adj" fmla="val 39992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What are the use cases for MPAs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F8AB0B-8C7C-4EFA-9EE9-E636DF454FDC}"/>
              </a:ext>
            </a:extLst>
          </p:cNvPr>
          <p:cNvSpPr/>
          <p:nvPr/>
        </p:nvSpPr>
        <p:spPr>
          <a:xfrm>
            <a:off x="5494119" y="2201093"/>
            <a:ext cx="3081567" cy="693943"/>
          </a:xfrm>
          <a:prstGeom prst="roundRect">
            <a:avLst>
              <a:gd name="adj" fmla="val 3332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E Commerce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C4336B-6FAE-4E59-9A24-655F7255CE48}"/>
              </a:ext>
            </a:extLst>
          </p:cNvPr>
          <p:cNvSpPr/>
          <p:nvPr/>
        </p:nvSpPr>
        <p:spPr>
          <a:xfrm>
            <a:off x="5494119" y="3083524"/>
            <a:ext cx="3081567" cy="693943"/>
          </a:xfrm>
          <a:prstGeom prst="roundRect">
            <a:avLst>
              <a:gd name="adj" fmla="val 3332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News Site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92C172-580D-48CB-8997-B6BE1DD72B6E}"/>
              </a:ext>
            </a:extLst>
          </p:cNvPr>
          <p:cNvSpPr/>
          <p:nvPr/>
        </p:nvSpPr>
        <p:spPr>
          <a:xfrm>
            <a:off x="5494119" y="4026258"/>
            <a:ext cx="4170742" cy="693943"/>
          </a:xfrm>
          <a:prstGeom prst="roundRect">
            <a:avLst>
              <a:gd name="adj" fmla="val 3332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CRM/ ERP and other solution.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1B428B2-92FC-4DB8-BE4E-AE88BDE3F1FA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4579304" y="2548065"/>
            <a:ext cx="914815" cy="882431"/>
          </a:xfrm>
          <a:prstGeom prst="bentConnector3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D938910-A8F2-4A2B-B8D0-C0AD887DC7FE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4579304" y="3430496"/>
            <a:ext cx="914815" cy="12700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1E7D8F7-7C3D-49D7-8E2B-9A9ED97DF179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4579304" y="3430496"/>
            <a:ext cx="914815" cy="942734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E7F4AF45-8211-477E-A521-3E65AFE710BC}"/>
              </a:ext>
            </a:extLst>
          </p:cNvPr>
          <p:cNvSpPr txBox="1">
            <a:spLocks/>
          </p:cNvSpPr>
          <p:nvPr/>
        </p:nvSpPr>
        <p:spPr>
          <a:xfrm>
            <a:off x="544994" y="351873"/>
            <a:ext cx="1862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MPAs</a:t>
            </a:r>
            <a:endParaRPr lang="en-US" sz="3000" dirty="0">
              <a:solidFill>
                <a:srgbClr val="F49D1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08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1DFDC9-29A3-472D-9904-D261EDE17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52116-3951-4869-9AA1-57C8CFAEE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" b="77902"/>
          <a:stretch/>
        </p:blipFill>
        <p:spPr>
          <a:xfrm>
            <a:off x="4292949" y="4225204"/>
            <a:ext cx="7899051" cy="2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4B37F-8B76-417E-BEC5-8008FC11C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136" y="2126831"/>
            <a:ext cx="7242889" cy="192322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SPAs – </a:t>
            </a:r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Page Applications</a:t>
            </a:r>
            <a:endParaRPr lang="en-US" sz="3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55C528-A14A-489C-BC79-0E15F0AEA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78" y="5096048"/>
            <a:ext cx="2808158" cy="1164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8413B-B2F2-4F4C-8602-1540BF5802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69" r="49882" b="-1"/>
          <a:stretch/>
        </p:blipFill>
        <p:spPr>
          <a:xfrm>
            <a:off x="10442410" y="0"/>
            <a:ext cx="1749590" cy="1951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8DDD57-3F51-4DB0-9220-88437061F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6"/>
          <a:stretch/>
        </p:blipFill>
        <p:spPr>
          <a:xfrm>
            <a:off x="0" y="3135601"/>
            <a:ext cx="397661" cy="13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FC98AC-FD62-46F0-A4FD-FC47C24C5E69}"/>
              </a:ext>
            </a:extLst>
          </p:cNvPr>
          <p:cNvSpPr/>
          <p:nvPr/>
        </p:nvSpPr>
        <p:spPr>
          <a:xfrm>
            <a:off x="2544416" y="1307968"/>
            <a:ext cx="6789851" cy="4338489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9873049" y="-452124"/>
            <a:ext cx="4266424" cy="693943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10513433" y="-295169"/>
            <a:ext cx="1236402" cy="401131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0937AE8-62C0-47CC-BF7D-3994CCD3F150}"/>
              </a:ext>
            </a:extLst>
          </p:cNvPr>
          <p:cNvSpPr txBox="1">
            <a:spLocks/>
          </p:cNvSpPr>
          <p:nvPr/>
        </p:nvSpPr>
        <p:spPr>
          <a:xfrm>
            <a:off x="544994" y="351873"/>
            <a:ext cx="1862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SPAs</a:t>
            </a:r>
            <a:endParaRPr lang="en-US" sz="3000" dirty="0">
              <a:solidFill>
                <a:srgbClr val="F49D1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DB80485-36D5-474F-B305-BE34D1C83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8165" y="696036"/>
            <a:ext cx="7784088" cy="521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7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9873049" y="-452124"/>
            <a:ext cx="4266424" cy="693943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10513433" y="-295169"/>
            <a:ext cx="1236402" cy="401131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D65F5C8-B87B-40B5-A7E7-A504464320E6}"/>
              </a:ext>
            </a:extLst>
          </p:cNvPr>
          <p:cNvSpPr txBox="1">
            <a:spLocks/>
          </p:cNvSpPr>
          <p:nvPr/>
        </p:nvSpPr>
        <p:spPr>
          <a:xfrm>
            <a:off x="544994" y="351873"/>
            <a:ext cx="1862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SPAs</a:t>
            </a:r>
            <a:endParaRPr lang="en-US" sz="3000" dirty="0">
              <a:solidFill>
                <a:srgbClr val="F49D1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7FC286B-0B8C-4835-AD8A-02CC2EF3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94" y="1088209"/>
            <a:ext cx="5334945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 web frameworks available for </a:t>
            </a:r>
            <a:r>
              <a:rPr lang="en-US" sz="3000" b="1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building SPAs?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4370E99-C3DE-4274-816B-0A2F7B117A0E}"/>
              </a:ext>
            </a:extLst>
          </p:cNvPr>
          <p:cNvSpPr/>
          <p:nvPr/>
        </p:nvSpPr>
        <p:spPr>
          <a:xfrm>
            <a:off x="3245773" y="2475842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4A51073-DA85-453A-B21A-FD170BD59788}"/>
              </a:ext>
            </a:extLst>
          </p:cNvPr>
          <p:cNvSpPr/>
          <p:nvPr/>
        </p:nvSpPr>
        <p:spPr>
          <a:xfrm>
            <a:off x="5831789" y="2475842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36F0E96-6078-44E8-A652-CE81495FA912}"/>
              </a:ext>
            </a:extLst>
          </p:cNvPr>
          <p:cNvSpPr/>
          <p:nvPr/>
        </p:nvSpPr>
        <p:spPr>
          <a:xfrm>
            <a:off x="3245773" y="4350628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9BA0B5F-2D40-4C1C-981B-7D0D2CFD9756}"/>
              </a:ext>
            </a:extLst>
          </p:cNvPr>
          <p:cNvSpPr/>
          <p:nvPr/>
        </p:nvSpPr>
        <p:spPr>
          <a:xfrm>
            <a:off x="5831789" y="4350628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775FD2B-5C75-4AB9-B23A-2346F5876AA8}"/>
              </a:ext>
            </a:extLst>
          </p:cNvPr>
          <p:cNvSpPr/>
          <p:nvPr/>
        </p:nvSpPr>
        <p:spPr>
          <a:xfrm>
            <a:off x="8417805" y="2475842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6C3FC81-A141-4093-8F3C-442C0FD99209}"/>
              </a:ext>
            </a:extLst>
          </p:cNvPr>
          <p:cNvSpPr/>
          <p:nvPr/>
        </p:nvSpPr>
        <p:spPr>
          <a:xfrm>
            <a:off x="8417805" y="4350628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1EDBB0-3384-46B3-B248-B38241D56F4B}"/>
              </a:ext>
            </a:extLst>
          </p:cNvPr>
          <p:cNvSpPr/>
          <p:nvPr/>
        </p:nvSpPr>
        <p:spPr>
          <a:xfrm>
            <a:off x="659757" y="2475842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999A1BE-C15A-450E-B25F-B1B9D394F92F}"/>
              </a:ext>
            </a:extLst>
          </p:cNvPr>
          <p:cNvSpPr/>
          <p:nvPr/>
        </p:nvSpPr>
        <p:spPr>
          <a:xfrm>
            <a:off x="659757" y="4350628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red and white logo&#10;&#10;Description automatically generated">
            <a:extLst>
              <a:ext uri="{FF2B5EF4-FFF2-40B4-BE49-F238E27FC236}">
                <a16:creationId xmlns:a16="http://schemas.microsoft.com/office/drawing/2014/main" id="{41C5F23E-21AA-44EC-AD73-AD9436DE6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328" y="2819584"/>
            <a:ext cx="901332" cy="892407"/>
          </a:xfrm>
          <a:prstGeom prst="rect">
            <a:avLst/>
          </a:prstGeom>
        </p:spPr>
      </p:pic>
      <p:pic>
        <p:nvPicPr>
          <p:cNvPr id="26" name="Picture 25" descr="A blue and black logo&#10;&#10;Description automatically generated">
            <a:extLst>
              <a:ext uri="{FF2B5EF4-FFF2-40B4-BE49-F238E27FC236}">
                <a16:creationId xmlns:a16="http://schemas.microsoft.com/office/drawing/2014/main" id="{73F618ED-9C36-461E-B141-E75E8C193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374" y="4630493"/>
            <a:ext cx="970143" cy="970143"/>
          </a:xfrm>
          <a:prstGeom prst="rect">
            <a:avLst/>
          </a:prstGeom>
        </p:spPr>
      </p:pic>
      <p:pic>
        <p:nvPicPr>
          <p:cNvPr id="27" name="Picture 26" descr="A white e in a red circle&#10;&#10;Description automatically generated">
            <a:extLst>
              <a:ext uri="{FF2B5EF4-FFF2-40B4-BE49-F238E27FC236}">
                <a16:creationId xmlns:a16="http://schemas.microsoft.com/office/drawing/2014/main" id="{9B4850F0-7985-4D2D-A2B4-92D2A63BBF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8605" y="2849398"/>
            <a:ext cx="901332" cy="892407"/>
          </a:xfrm>
          <a:prstGeom prst="rect">
            <a:avLst/>
          </a:prstGeom>
        </p:spPr>
      </p:pic>
      <p:pic>
        <p:nvPicPr>
          <p:cNvPr id="28" name="Picture 27" descr="A white letter k on a red background&#10;&#10;Description automatically generated">
            <a:extLst>
              <a:ext uri="{FF2B5EF4-FFF2-40B4-BE49-F238E27FC236}">
                <a16:creationId xmlns:a16="http://schemas.microsoft.com/office/drawing/2014/main" id="{B5C9D2F7-B85E-43F9-93BD-C9AD52B1DB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1516" y="4630492"/>
            <a:ext cx="970144" cy="970144"/>
          </a:xfrm>
          <a:prstGeom prst="rect">
            <a:avLst/>
          </a:prstGeom>
        </p:spPr>
      </p:pic>
      <p:pic>
        <p:nvPicPr>
          <p:cNvPr id="29" name="Picture 2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EC21852E-172E-4360-9381-4609E41158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2990" y="4620078"/>
            <a:ext cx="1084352" cy="1084352"/>
          </a:xfrm>
          <a:prstGeom prst="rect">
            <a:avLst/>
          </a:prstGeom>
        </p:spPr>
      </p:pic>
      <p:pic>
        <p:nvPicPr>
          <p:cNvPr id="33" name="Picture 32" descr="A green and blue v&#10;&#10;Description automatically generated">
            <a:extLst>
              <a:ext uri="{FF2B5EF4-FFF2-40B4-BE49-F238E27FC236}">
                <a16:creationId xmlns:a16="http://schemas.microsoft.com/office/drawing/2014/main" id="{24D33545-96F2-4D5E-A51E-8A1B305569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5866" y="2758982"/>
            <a:ext cx="962541" cy="953010"/>
          </a:xfrm>
          <a:prstGeom prst="rect">
            <a:avLst/>
          </a:prstGeom>
        </p:spPr>
      </p:pic>
      <p:pic>
        <p:nvPicPr>
          <p:cNvPr id="41" name="Picture 40" descr="A blue and black symbol&#10;&#10;Description automatically generated">
            <a:extLst>
              <a:ext uri="{FF2B5EF4-FFF2-40B4-BE49-F238E27FC236}">
                <a16:creationId xmlns:a16="http://schemas.microsoft.com/office/drawing/2014/main" id="{90142B0C-5895-455E-8D31-54C7851DDB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1789" y="2745465"/>
            <a:ext cx="962541" cy="966527"/>
          </a:xfrm>
          <a:prstGeom prst="rect">
            <a:avLst/>
          </a:prstGeom>
        </p:spPr>
      </p:pic>
      <p:pic>
        <p:nvPicPr>
          <p:cNvPr id="42" name="Picture 41" descr="A white and orange logo&#10;&#10;Description automatically generated">
            <a:extLst>
              <a:ext uri="{FF2B5EF4-FFF2-40B4-BE49-F238E27FC236}">
                <a16:creationId xmlns:a16="http://schemas.microsoft.com/office/drawing/2014/main" id="{8E5A0EB8-E290-4D08-B443-0587CF5CA0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6971" y="4630492"/>
            <a:ext cx="907359" cy="10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12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1DFDC9-29A3-472D-9904-D261EDE17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52116-3951-4869-9AA1-57C8CFAEE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" b="77902"/>
          <a:stretch/>
        </p:blipFill>
        <p:spPr>
          <a:xfrm>
            <a:off x="4292949" y="4225204"/>
            <a:ext cx="7899051" cy="2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4B37F-8B76-417E-BEC5-8008FC11C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136" y="1783565"/>
            <a:ext cx="7242889" cy="192322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Hybrid </a:t>
            </a:r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Rendering</a:t>
            </a:r>
            <a:endParaRPr lang="en-US" sz="3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55C528-A14A-489C-BC79-0E15F0AEA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78" y="5096048"/>
            <a:ext cx="2808158" cy="1164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8413B-B2F2-4F4C-8602-1540BF5802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69" r="49882" b="-1"/>
          <a:stretch/>
        </p:blipFill>
        <p:spPr>
          <a:xfrm>
            <a:off x="10442410" y="0"/>
            <a:ext cx="1749590" cy="1951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8DDD57-3F51-4DB0-9220-88437061F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6"/>
          <a:stretch/>
        </p:blipFill>
        <p:spPr>
          <a:xfrm>
            <a:off x="0" y="3135601"/>
            <a:ext cx="397661" cy="13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75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9873049" y="-452124"/>
            <a:ext cx="4266424" cy="693943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10513433" y="-295169"/>
            <a:ext cx="1236402" cy="401131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0937AE8-62C0-47CC-BF7D-3994CCD3F150}"/>
              </a:ext>
            </a:extLst>
          </p:cNvPr>
          <p:cNvSpPr txBox="1">
            <a:spLocks/>
          </p:cNvSpPr>
          <p:nvPr/>
        </p:nvSpPr>
        <p:spPr>
          <a:xfrm>
            <a:off x="544994" y="351873"/>
            <a:ext cx="883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Hybrid Rendering </a:t>
            </a:r>
            <a:r>
              <a:rPr lang="en-US" sz="3000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(SSR with Hydration)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0BCDD8-6BB6-4E57-8AB3-7A7578D6069E}"/>
              </a:ext>
            </a:extLst>
          </p:cNvPr>
          <p:cNvSpPr/>
          <p:nvPr/>
        </p:nvSpPr>
        <p:spPr>
          <a:xfrm>
            <a:off x="1609815" y="1576324"/>
            <a:ext cx="8899998" cy="4338489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DD7FF23-07AB-4E58-B0DE-1C5C609844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297" t="12311" r="-745" b="3329"/>
          <a:stretch/>
        </p:blipFill>
        <p:spPr>
          <a:xfrm>
            <a:off x="1607684" y="1576324"/>
            <a:ext cx="8899998" cy="43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1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5C4F8969-4E73-47A2-A3DD-DF4CD07DF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893" y="4682574"/>
            <a:ext cx="2270463" cy="954082"/>
          </a:xfrm>
          <a:prstGeom prst="rect">
            <a:avLst/>
          </a:prstGeom>
        </p:spPr>
      </p:pic>
      <p:pic>
        <p:nvPicPr>
          <p:cNvPr id="43" name="Picture 42" descr="A logo with a triangle&#10;&#10;Description automatically generated">
            <a:extLst>
              <a:ext uri="{FF2B5EF4-FFF2-40B4-BE49-F238E27FC236}">
                <a16:creationId xmlns:a16="http://schemas.microsoft.com/office/drawing/2014/main" id="{604274E5-8984-4FD7-AF8F-E44BB9796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125" y="2386899"/>
            <a:ext cx="2466149" cy="17318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9873049" y="-452124"/>
            <a:ext cx="4266424" cy="693943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10513433" y="-295169"/>
            <a:ext cx="1236402" cy="401131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4370E99-C3DE-4274-816B-0A2F7B117A0E}"/>
              </a:ext>
            </a:extLst>
          </p:cNvPr>
          <p:cNvSpPr/>
          <p:nvPr/>
        </p:nvSpPr>
        <p:spPr>
          <a:xfrm>
            <a:off x="4812931" y="2475842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4A51073-DA85-453A-B21A-FD170BD59788}"/>
              </a:ext>
            </a:extLst>
          </p:cNvPr>
          <p:cNvSpPr/>
          <p:nvPr/>
        </p:nvSpPr>
        <p:spPr>
          <a:xfrm>
            <a:off x="7398947" y="2475842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36F0E96-6078-44E8-A652-CE81495FA912}"/>
              </a:ext>
            </a:extLst>
          </p:cNvPr>
          <p:cNvSpPr/>
          <p:nvPr/>
        </p:nvSpPr>
        <p:spPr>
          <a:xfrm>
            <a:off x="6167169" y="4350628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1EDBB0-3384-46B3-B248-B38241D56F4B}"/>
              </a:ext>
            </a:extLst>
          </p:cNvPr>
          <p:cNvSpPr/>
          <p:nvPr/>
        </p:nvSpPr>
        <p:spPr>
          <a:xfrm>
            <a:off x="2226915" y="2475842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999A1BE-C15A-450E-B25F-B1B9D394F92F}"/>
              </a:ext>
            </a:extLst>
          </p:cNvPr>
          <p:cNvSpPr/>
          <p:nvPr/>
        </p:nvSpPr>
        <p:spPr>
          <a:xfrm>
            <a:off x="3581153" y="4350628"/>
            <a:ext cx="2298786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A71D713-CBB9-4D45-861B-1E5BEDB21AF6}"/>
              </a:ext>
            </a:extLst>
          </p:cNvPr>
          <p:cNvSpPr txBox="1">
            <a:spLocks/>
          </p:cNvSpPr>
          <p:nvPr/>
        </p:nvSpPr>
        <p:spPr>
          <a:xfrm>
            <a:off x="544994" y="351873"/>
            <a:ext cx="883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Hybrid Rendering </a:t>
            </a:r>
            <a:r>
              <a:rPr lang="en-US" sz="3000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(SSR with Hydration)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36C9F44-452D-4643-8444-27ACFA65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94" y="1088209"/>
            <a:ext cx="5334945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 tools and framework available for building </a:t>
            </a:r>
            <a:r>
              <a:rPr lang="en-US" sz="2000" b="1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Hybrid Rendering?</a:t>
            </a:r>
          </a:p>
        </p:txBody>
      </p:sp>
      <p:pic>
        <p:nvPicPr>
          <p:cNvPr id="36" name="Picture 3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2010C6E1-D2BF-4736-9241-6D4CC65AB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4638" y="2990488"/>
            <a:ext cx="1807403" cy="5592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F9168BE-9D2E-4131-972B-968C9A089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4267" y="2767881"/>
            <a:ext cx="1807402" cy="109046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0D5F40D-1562-47ED-9FA2-4336A34C91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30978" y="4594190"/>
            <a:ext cx="1135937" cy="113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44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1DFDC9-29A3-472D-9904-D261EDE17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52116-3951-4869-9AA1-57C8CFAEE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" b="77902"/>
          <a:stretch/>
        </p:blipFill>
        <p:spPr>
          <a:xfrm>
            <a:off x="4292949" y="4225204"/>
            <a:ext cx="7899051" cy="2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4B37F-8B76-417E-BEC5-8008FC11C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136" y="2547627"/>
            <a:ext cx="7242889" cy="192322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 Development Approaches: </a:t>
            </a:r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Beyond the Norm</a:t>
            </a:r>
            <a:endParaRPr lang="en-US" sz="3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55C528-A14A-489C-BC79-0E15F0AEA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78" y="5096048"/>
            <a:ext cx="2808158" cy="1164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8413B-B2F2-4F4C-8602-1540BF5802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69" r="49882" b="-1"/>
          <a:stretch/>
        </p:blipFill>
        <p:spPr>
          <a:xfrm>
            <a:off x="10442410" y="0"/>
            <a:ext cx="1749590" cy="1951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8DDD57-3F51-4DB0-9220-88437061F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6"/>
          <a:stretch/>
        </p:blipFill>
        <p:spPr>
          <a:xfrm>
            <a:off x="0" y="3135601"/>
            <a:ext cx="397661" cy="13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5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11527049" y="728113"/>
            <a:ext cx="762577" cy="168442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8978389" y="-345046"/>
            <a:ext cx="4188459" cy="1358879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D65F5C8-B87B-40B5-A7E7-A504464320E6}"/>
              </a:ext>
            </a:extLst>
          </p:cNvPr>
          <p:cNvSpPr txBox="1">
            <a:spLocks/>
          </p:cNvSpPr>
          <p:nvPr/>
        </p:nvSpPr>
        <p:spPr>
          <a:xfrm>
            <a:off x="544994" y="351873"/>
            <a:ext cx="4223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 </a:t>
            </a:r>
            <a:r>
              <a:rPr lang="en-US" sz="3000" b="1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Assembly</a:t>
            </a:r>
            <a:endParaRPr lang="en-US" sz="3000" dirty="0">
              <a:solidFill>
                <a:srgbClr val="F49D1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48A8728-BCF9-4801-805F-6070DADC5AA1}"/>
              </a:ext>
            </a:extLst>
          </p:cNvPr>
          <p:cNvSpPr/>
          <p:nvPr/>
        </p:nvSpPr>
        <p:spPr>
          <a:xfrm>
            <a:off x="3585460" y="2212559"/>
            <a:ext cx="5021080" cy="624115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 w="15875">
            <a:solidFill>
              <a:srgbClr val="00A7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Poppins" panose="00000500000000000000" pitchFamily="2" charset="0"/>
                <a:cs typeface="Poppins" panose="00000500000000000000" pitchFamily="2" charset="0"/>
              </a:rPr>
              <a:t>The WASM Advantage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E84D7A9-1C9D-4F77-96C9-D60C1797FCF3}"/>
              </a:ext>
            </a:extLst>
          </p:cNvPr>
          <p:cNvSpPr/>
          <p:nvPr/>
        </p:nvSpPr>
        <p:spPr>
          <a:xfrm>
            <a:off x="3585460" y="2977357"/>
            <a:ext cx="5021080" cy="624115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 w="15875">
            <a:solidFill>
              <a:srgbClr val="00A7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Poppins" panose="00000500000000000000" pitchFamily="2" charset="0"/>
                <a:cs typeface="Poppins" panose="00000500000000000000" pitchFamily="2" charset="0"/>
              </a:rPr>
              <a:t>Running Complex Applications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9E8883F-34BA-4D16-99F8-93ECB7866217}"/>
              </a:ext>
            </a:extLst>
          </p:cNvPr>
          <p:cNvSpPr/>
          <p:nvPr/>
        </p:nvSpPr>
        <p:spPr>
          <a:xfrm>
            <a:off x="3585460" y="3777140"/>
            <a:ext cx="5021080" cy="624115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 w="15875">
            <a:solidFill>
              <a:srgbClr val="00A7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Poppins" panose="00000500000000000000" pitchFamily="2" charset="0"/>
                <a:cs typeface="Poppins" panose="00000500000000000000" pitchFamily="2" charset="0"/>
              </a:rPr>
              <a:t>How WASM Works</a:t>
            </a:r>
          </a:p>
        </p:txBody>
      </p:sp>
    </p:spTree>
    <p:extLst>
      <p:ext uri="{BB962C8B-B14F-4D97-AF65-F5344CB8AC3E}">
        <p14:creationId xmlns:p14="http://schemas.microsoft.com/office/powerpoint/2010/main" val="99663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C176D6-54D0-4204-89FC-4C17FF9F540D}"/>
              </a:ext>
            </a:extLst>
          </p:cNvPr>
          <p:cNvSpPr/>
          <p:nvPr/>
        </p:nvSpPr>
        <p:spPr>
          <a:xfrm>
            <a:off x="706056" y="1909823"/>
            <a:ext cx="10839499" cy="3171464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11527049" y="728113"/>
            <a:ext cx="762577" cy="168442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8978389" y="-345046"/>
            <a:ext cx="4188459" cy="1358879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D65F5C8-B87B-40B5-A7E7-A504464320E6}"/>
              </a:ext>
            </a:extLst>
          </p:cNvPr>
          <p:cNvSpPr txBox="1">
            <a:spLocks/>
          </p:cNvSpPr>
          <p:nvPr/>
        </p:nvSpPr>
        <p:spPr>
          <a:xfrm>
            <a:off x="544994" y="351873"/>
            <a:ext cx="4223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Summary....</a:t>
            </a:r>
            <a:endParaRPr lang="en-US" sz="3000" dirty="0">
              <a:solidFill>
                <a:srgbClr val="F49D1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1BD27DB-9D96-465E-9AD7-DE44FEFB3D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933288"/>
              </p:ext>
            </p:extLst>
          </p:nvPr>
        </p:nvGraphicFramePr>
        <p:xfrm>
          <a:off x="838200" y="2053636"/>
          <a:ext cx="10515594" cy="2763515"/>
        </p:xfrm>
        <a:graphic>
          <a:graphicData uri="http://schemas.openxmlformats.org/drawingml/2006/table">
            <a:tbl>
              <a:tblPr firstRow="1" bandRow="1">
                <a:effectLst/>
                <a:tableStyleId>{00A15C55-8517-42AA-B614-E9B94910E393}</a:tableStyleId>
              </a:tblPr>
              <a:tblGrid>
                <a:gridCol w="1752599">
                  <a:extLst>
                    <a:ext uri="{9D8B030D-6E8A-4147-A177-3AD203B41FA5}">
                      <a16:colId xmlns:a16="http://schemas.microsoft.com/office/drawing/2014/main" val="3711738456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4129177056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1443899316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2585535895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355599405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3890433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5180"/>
                          </a:solidFill>
                        </a:rPr>
                        <a:t>Pattern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5180"/>
                          </a:solidFill>
                        </a:rPr>
                        <a:t>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005180"/>
                          </a:solidFill>
                        </a:rPr>
                        <a:t>Client 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005180"/>
                          </a:solidFill>
                        </a:rPr>
                        <a:t>Smooth UI/UX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5180"/>
                          </a:solidFill>
                        </a:rPr>
                        <a:t>Sever 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5180"/>
                          </a:solidFill>
                        </a:rPr>
                        <a:t>Dynamic 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3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Static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14669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MPAs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45408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SPAs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No/Minimal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34399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Hybrid Rendering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Yes/can be reduced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79367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Web assembly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Yes/depend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69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30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1DFDC9-29A3-472D-9904-D261EDE17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52116-3951-4869-9AA1-57C8CFAEE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" b="77902"/>
          <a:stretch/>
        </p:blipFill>
        <p:spPr>
          <a:xfrm>
            <a:off x="4292949" y="4225204"/>
            <a:ext cx="7899051" cy="2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4B37F-8B76-417E-BEC5-8008FC11C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136" y="2126831"/>
            <a:ext cx="7242889" cy="19232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rgbClr val="F49D1F"/>
                </a:solidFill>
                <a:latin typeface="Poppins"/>
                <a:cs typeface="Poppins"/>
              </a:rPr>
              <a:t>What is "Rendering" 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55C528-A14A-489C-BC79-0E15F0AEA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78" y="5096048"/>
            <a:ext cx="2808158" cy="1164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8413B-B2F2-4F4C-8602-1540BF5802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69" r="49882" b="-1"/>
          <a:stretch/>
        </p:blipFill>
        <p:spPr>
          <a:xfrm>
            <a:off x="10442410" y="0"/>
            <a:ext cx="1749590" cy="1951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8DDD57-3F51-4DB0-9220-88437061F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6"/>
          <a:stretch/>
        </p:blipFill>
        <p:spPr>
          <a:xfrm>
            <a:off x="0" y="3135601"/>
            <a:ext cx="397661" cy="13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1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CCBA93-BF6D-48DB-A918-117B8215BCEB}"/>
              </a:ext>
            </a:extLst>
          </p:cNvPr>
          <p:cNvSpPr/>
          <p:nvPr/>
        </p:nvSpPr>
        <p:spPr>
          <a:xfrm rot="17973237">
            <a:off x="-4786182" y="1299298"/>
            <a:ext cx="13727269" cy="37866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EDA8CD-C9EC-4D55-B773-574D7DAF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402" y="2843189"/>
            <a:ext cx="7487652" cy="3248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more information or application security support please contact </a:t>
            </a:r>
            <a:r>
              <a:rPr lang="en-US" sz="2400" dirty="0">
                <a:solidFill>
                  <a:srgbClr val="00A7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Allion Technologies. 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A7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Email</a:t>
            </a:r>
            <a:r>
              <a:rPr lang="en-US" sz="2400" dirty="0">
                <a:solidFill>
                  <a:srgbClr val="00A7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info@alliontechnologies.com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A7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Website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www.alliontechnologies.com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E00029-6C85-4EA4-99B8-6C3B5AF87AA4}"/>
              </a:ext>
            </a:extLst>
          </p:cNvPr>
          <p:cNvSpPr/>
          <p:nvPr/>
        </p:nvSpPr>
        <p:spPr>
          <a:xfrm rot="17973237">
            <a:off x="3539722" y="61093"/>
            <a:ext cx="3929215" cy="1083873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AE41BA-B999-491F-9B17-17794CE3FF93}"/>
              </a:ext>
            </a:extLst>
          </p:cNvPr>
          <p:cNvSpPr/>
          <p:nvPr/>
        </p:nvSpPr>
        <p:spPr>
          <a:xfrm rot="17973237">
            <a:off x="-2385352" y="4851333"/>
            <a:ext cx="3929215" cy="1083873"/>
          </a:xfrm>
          <a:prstGeom prst="roundRect">
            <a:avLst>
              <a:gd name="adj" fmla="val 50000"/>
            </a:avLst>
          </a:prstGeom>
          <a:solidFill>
            <a:srgbClr val="00A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D1A37-83CC-4B84-9381-398D341C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378" y="5803900"/>
            <a:ext cx="778407" cy="80046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054E2DD-60A6-412B-947B-612881A2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4980" y="2579332"/>
            <a:ext cx="10515600" cy="100965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69F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2992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FC98AC-FD62-46F0-A4FD-FC47C24C5E69}"/>
              </a:ext>
            </a:extLst>
          </p:cNvPr>
          <p:cNvSpPr/>
          <p:nvPr/>
        </p:nvSpPr>
        <p:spPr>
          <a:xfrm>
            <a:off x="694480" y="1576325"/>
            <a:ext cx="10851075" cy="3774240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98BC1-0BA6-4D07-B488-56F59EC6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94" y="351873"/>
            <a:ext cx="3089457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Static </a:t>
            </a:r>
            <a:r>
              <a:rPr lang="en-US" sz="3000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Website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9873049" y="-452124"/>
            <a:ext cx="4266424" cy="693943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10513433" y="-295169"/>
            <a:ext cx="1236402" cy="401131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CD5ED2D-BBFA-47AF-9AF4-E3C307D5E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6986" y="1917994"/>
            <a:ext cx="8234423" cy="31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42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8BC1-0BA6-4D07-B488-56F59EC6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94" y="351873"/>
            <a:ext cx="3089457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Static </a:t>
            </a:r>
            <a:r>
              <a:rPr lang="en-US" sz="3000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Website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9873049" y="-452124"/>
            <a:ext cx="4266424" cy="693943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10513433" y="-295169"/>
            <a:ext cx="1236402" cy="401131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416E52-0259-494D-AF9D-B9CBD9FA4B13}"/>
              </a:ext>
            </a:extLst>
          </p:cNvPr>
          <p:cNvSpPr/>
          <p:nvPr/>
        </p:nvSpPr>
        <p:spPr>
          <a:xfrm>
            <a:off x="653437" y="2805129"/>
            <a:ext cx="4034310" cy="693943"/>
          </a:xfrm>
          <a:prstGeom prst="roundRect">
            <a:avLst>
              <a:gd name="adj" fmla="val 39992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What tools do you need?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22B28C-108C-41A3-B5EC-A28FE69B4943}"/>
              </a:ext>
            </a:extLst>
          </p:cNvPr>
          <p:cNvSpPr/>
          <p:nvPr/>
        </p:nvSpPr>
        <p:spPr>
          <a:xfrm>
            <a:off x="5602562" y="1330464"/>
            <a:ext cx="3081567" cy="693943"/>
          </a:xfrm>
          <a:prstGeom prst="roundRect">
            <a:avLst>
              <a:gd name="adj" fmla="val 3332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HTML/CSS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6FD165-DF3A-420B-ADFD-B6E962F4F347}"/>
              </a:ext>
            </a:extLst>
          </p:cNvPr>
          <p:cNvSpPr/>
          <p:nvPr/>
        </p:nvSpPr>
        <p:spPr>
          <a:xfrm>
            <a:off x="5602562" y="2458157"/>
            <a:ext cx="3081567" cy="693943"/>
          </a:xfrm>
          <a:prstGeom prst="roundRect">
            <a:avLst>
              <a:gd name="adj" fmla="val 3332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JavaScript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10AABE-351F-4E6A-9FDF-0BF3E96F310E}"/>
              </a:ext>
            </a:extLst>
          </p:cNvPr>
          <p:cNvSpPr/>
          <p:nvPr/>
        </p:nvSpPr>
        <p:spPr>
          <a:xfrm>
            <a:off x="5602562" y="3585850"/>
            <a:ext cx="5329386" cy="693943"/>
          </a:xfrm>
          <a:prstGeom prst="roundRect">
            <a:avLst>
              <a:gd name="adj" fmla="val 3332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Cloud Storage space.</a:t>
            </a:r>
          </a:p>
          <a:p>
            <a:pPr algn="ctr"/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Eg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- s3 or Azure blob storage.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71473BE-CD0E-4262-9133-2E7102486DBF}"/>
              </a:ext>
            </a:extLst>
          </p:cNvPr>
          <p:cNvSpPr/>
          <p:nvPr/>
        </p:nvSpPr>
        <p:spPr>
          <a:xfrm>
            <a:off x="5602562" y="4713543"/>
            <a:ext cx="5329386" cy="693943"/>
          </a:xfrm>
          <a:prstGeom prst="roundRect">
            <a:avLst>
              <a:gd name="adj" fmla="val 3332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OR Static site generators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D49ED68-11D1-456F-9675-5F5720B5669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4687747" y="1677436"/>
            <a:ext cx="914815" cy="1474665"/>
          </a:xfrm>
          <a:prstGeom prst="bentConnector3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05FCE90-E6CF-45AA-9A36-38348C25F5DE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flipV="1">
            <a:off x="4687747" y="2805129"/>
            <a:ext cx="914815" cy="346972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E4DB39F-BACA-4C78-B223-70F99ACA89B7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>
            <a:off x="4687747" y="3152101"/>
            <a:ext cx="914815" cy="780721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15AD04E-CA7C-4130-8D3F-2E157EF5EA0B}"/>
              </a:ext>
            </a:extLst>
          </p:cNvPr>
          <p:cNvCxnSpPr>
            <a:stCxn id="15" idx="3"/>
            <a:endCxn id="23" idx="1"/>
          </p:cNvCxnSpPr>
          <p:nvPr/>
        </p:nvCxnSpPr>
        <p:spPr>
          <a:xfrm>
            <a:off x="4687747" y="3152101"/>
            <a:ext cx="914815" cy="1908414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03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8BC1-0BA6-4D07-B488-56F59EC6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94" y="351873"/>
            <a:ext cx="88305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Static </a:t>
            </a:r>
            <a:r>
              <a:rPr lang="en-US" sz="3000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Website (Static Site Generators)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9873049" y="-452124"/>
            <a:ext cx="4266424" cy="693943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10513433" y="-295169"/>
            <a:ext cx="1236402" cy="401131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black text with white background&#10;&#10;Description automatically generated">
            <a:extLst>
              <a:ext uri="{FF2B5EF4-FFF2-40B4-BE49-F238E27FC236}">
                <a16:creationId xmlns:a16="http://schemas.microsoft.com/office/drawing/2014/main" id="{AFE946F9-F854-4D26-B253-3F29EC0D6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7663" y="2598695"/>
            <a:ext cx="2104983" cy="1490044"/>
          </a:xfrm>
          <a:prstGeom prst="rect">
            <a:avLst/>
          </a:prstGeom>
        </p:spPr>
      </p:pic>
      <p:pic>
        <p:nvPicPr>
          <p:cNvPr id="26" name="Picture 2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5849743-8DB0-4C61-9229-BFC18BEA8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168" y="2598694"/>
            <a:ext cx="2838210" cy="1310551"/>
          </a:xfrm>
          <a:prstGeom prst="rect">
            <a:avLst/>
          </a:prstGeom>
        </p:spPr>
      </p:pic>
      <p:pic>
        <p:nvPicPr>
          <p:cNvPr id="27" name="Picture 26" descr="A purple and black logo&#10;&#10;Description automatically generated">
            <a:extLst>
              <a:ext uri="{FF2B5EF4-FFF2-40B4-BE49-F238E27FC236}">
                <a16:creationId xmlns:a16="http://schemas.microsoft.com/office/drawing/2014/main" id="{69AC5DC1-68CE-40A5-89CE-880F0D614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480" y="2691941"/>
            <a:ext cx="2891745" cy="121821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B0ACDE4-4EE0-4B72-B44F-A8D9425CDC4C}"/>
              </a:ext>
            </a:extLst>
          </p:cNvPr>
          <p:cNvSpPr/>
          <p:nvPr/>
        </p:nvSpPr>
        <p:spPr>
          <a:xfrm>
            <a:off x="694480" y="2446678"/>
            <a:ext cx="3094323" cy="1794077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B6160ED-0BB1-43BB-A881-36B75B1ADDED}"/>
              </a:ext>
            </a:extLst>
          </p:cNvPr>
          <p:cNvSpPr/>
          <p:nvPr/>
        </p:nvSpPr>
        <p:spPr>
          <a:xfrm>
            <a:off x="4298112" y="2446678"/>
            <a:ext cx="3094323" cy="1794077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125B08-20F6-42BA-BD50-41893D1EA0C4}"/>
              </a:ext>
            </a:extLst>
          </p:cNvPr>
          <p:cNvSpPr/>
          <p:nvPr/>
        </p:nvSpPr>
        <p:spPr>
          <a:xfrm>
            <a:off x="7852994" y="2446678"/>
            <a:ext cx="3094323" cy="1794077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FC98AC-FD62-46F0-A4FD-FC47C24C5E69}"/>
              </a:ext>
            </a:extLst>
          </p:cNvPr>
          <p:cNvSpPr/>
          <p:nvPr/>
        </p:nvSpPr>
        <p:spPr>
          <a:xfrm>
            <a:off x="1212575" y="1576324"/>
            <a:ext cx="9253330" cy="4184953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9873049" y="-452124"/>
            <a:ext cx="4266424" cy="693943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10513433" y="-295169"/>
            <a:ext cx="1236402" cy="401131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0937AE8-62C0-47CC-BF7D-3994CCD3F150}"/>
              </a:ext>
            </a:extLst>
          </p:cNvPr>
          <p:cNvSpPr txBox="1">
            <a:spLocks/>
          </p:cNvSpPr>
          <p:nvPr/>
        </p:nvSpPr>
        <p:spPr>
          <a:xfrm>
            <a:off x="544994" y="351873"/>
            <a:ext cx="8830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Static </a:t>
            </a:r>
            <a:r>
              <a:rPr lang="en-US" sz="300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Website (Static Site Generators)</a:t>
            </a:r>
            <a:endParaRPr lang="en-US" sz="3000" dirty="0">
              <a:solidFill>
                <a:srgbClr val="F49D1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2E060F-5B82-4292-8ECD-EDA5B52BD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8825" y="1921653"/>
            <a:ext cx="8496905" cy="35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1DFDC9-29A3-472D-9904-D261EDE17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52116-3951-4869-9AA1-57C8CFAEE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" b="77902"/>
          <a:stretch/>
        </p:blipFill>
        <p:spPr>
          <a:xfrm>
            <a:off x="4292949" y="4225204"/>
            <a:ext cx="7899051" cy="2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4B37F-8B76-417E-BEC5-8008FC11C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136" y="2126831"/>
            <a:ext cx="7242889" cy="192322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MPAs – </a:t>
            </a:r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Multi-Page Applications</a:t>
            </a:r>
            <a:endParaRPr lang="en-US" sz="3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55C528-A14A-489C-BC79-0E15F0AEA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78" y="5096048"/>
            <a:ext cx="2808158" cy="1164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8413B-B2F2-4F4C-8602-1540BF5802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69" r="49882" b="-1"/>
          <a:stretch/>
        </p:blipFill>
        <p:spPr>
          <a:xfrm>
            <a:off x="10442410" y="0"/>
            <a:ext cx="1749590" cy="1951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8DDD57-3F51-4DB0-9220-88437061F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6"/>
          <a:stretch/>
        </p:blipFill>
        <p:spPr>
          <a:xfrm>
            <a:off x="0" y="3135601"/>
            <a:ext cx="397661" cy="13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4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FC98AC-FD62-46F0-A4FD-FC47C24C5E69}"/>
              </a:ext>
            </a:extLst>
          </p:cNvPr>
          <p:cNvSpPr/>
          <p:nvPr/>
        </p:nvSpPr>
        <p:spPr>
          <a:xfrm>
            <a:off x="694480" y="1576324"/>
            <a:ext cx="10851075" cy="4184953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9873049" y="-452124"/>
            <a:ext cx="4266424" cy="693943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10513433" y="-295169"/>
            <a:ext cx="1236402" cy="401131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0937AE8-62C0-47CC-BF7D-3994CCD3F150}"/>
              </a:ext>
            </a:extLst>
          </p:cNvPr>
          <p:cNvSpPr txBox="1">
            <a:spLocks/>
          </p:cNvSpPr>
          <p:nvPr/>
        </p:nvSpPr>
        <p:spPr>
          <a:xfrm>
            <a:off x="544994" y="351873"/>
            <a:ext cx="1862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MPAs</a:t>
            </a:r>
            <a:endParaRPr lang="en-US" sz="3000" dirty="0">
              <a:solidFill>
                <a:srgbClr val="F49D1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5627924-5B98-4B40-A321-DF4840213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020" y="1921653"/>
            <a:ext cx="10391614" cy="32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9B8F6-3830-4377-A15F-5626A43E5425}"/>
              </a:ext>
            </a:extLst>
          </p:cNvPr>
          <p:cNvGrpSpPr/>
          <p:nvPr/>
        </p:nvGrpSpPr>
        <p:grpSpPr>
          <a:xfrm>
            <a:off x="0" y="6246843"/>
            <a:ext cx="12192000" cy="1014884"/>
            <a:chOff x="0" y="6246843"/>
            <a:chExt cx="12192000" cy="10148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B6EB77-C920-4952-85F2-002989F0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1948" y="6246843"/>
              <a:ext cx="708562" cy="1014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0C92D-FE41-4207-A330-F502349E46C6}"/>
                </a:ext>
              </a:extLst>
            </p:cNvPr>
            <p:cNvSpPr/>
            <p:nvPr/>
          </p:nvSpPr>
          <p:spPr>
            <a:xfrm>
              <a:off x="0" y="6387526"/>
              <a:ext cx="12192000" cy="470474"/>
            </a:xfrm>
            <a:prstGeom prst="rect">
              <a:avLst/>
            </a:prstGeom>
            <a:solidFill>
              <a:srgbClr val="005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CF64B0-C0B6-4438-9410-BFA5AF78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0644" y="6246843"/>
              <a:ext cx="708562" cy="1014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2DE07-16BD-4EF0-9A2A-5A1962150F79}"/>
                </a:ext>
              </a:extLst>
            </p:cNvPr>
            <p:cNvSpPr txBox="1"/>
            <p:nvPr/>
          </p:nvSpPr>
          <p:spPr>
            <a:xfrm>
              <a:off x="544994" y="6470777"/>
              <a:ext cx="6042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A2C6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The Modern Web Development Landscape: </a:t>
              </a:r>
              <a:r>
                <a:rPr lang="en-US" sz="1400" dirty="0">
                  <a:solidFill>
                    <a:srgbClr val="F49D1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Rendering paradigms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AE10FC-9996-449E-93AD-807C2797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78" y="6348346"/>
              <a:ext cx="1196478" cy="49600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AF86A-C4D6-4C91-BD3A-EB1437865E87}"/>
              </a:ext>
            </a:extLst>
          </p:cNvPr>
          <p:cNvSpPr/>
          <p:nvPr/>
        </p:nvSpPr>
        <p:spPr>
          <a:xfrm rot="17973237">
            <a:off x="9873049" y="-452124"/>
            <a:ext cx="4266424" cy="693943"/>
          </a:xfrm>
          <a:prstGeom prst="roundRect">
            <a:avLst>
              <a:gd name="adj" fmla="val 50000"/>
            </a:avLst>
          </a:prstGeom>
          <a:solidFill>
            <a:srgbClr val="005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DA493-D571-4E25-9F0E-F96DE61F7C7E}"/>
              </a:ext>
            </a:extLst>
          </p:cNvPr>
          <p:cNvSpPr/>
          <p:nvPr/>
        </p:nvSpPr>
        <p:spPr>
          <a:xfrm rot="17973237">
            <a:off x="10513433" y="-295169"/>
            <a:ext cx="1236402" cy="401131"/>
          </a:xfrm>
          <a:prstGeom prst="roundRect">
            <a:avLst>
              <a:gd name="adj" fmla="val 50000"/>
            </a:avLst>
          </a:prstGeom>
          <a:solidFill>
            <a:srgbClr val="F69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D65F5C8-B87B-40B5-A7E7-A504464320E6}"/>
              </a:ext>
            </a:extLst>
          </p:cNvPr>
          <p:cNvSpPr txBox="1">
            <a:spLocks/>
          </p:cNvSpPr>
          <p:nvPr/>
        </p:nvSpPr>
        <p:spPr>
          <a:xfrm>
            <a:off x="544994" y="351873"/>
            <a:ext cx="1862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518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MPAs</a:t>
            </a:r>
            <a:endParaRPr lang="en-US" sz="3000" dirty="0">
              <a:solidFill>
                <a:srgbClr val="F49D1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7FC286B-0B8C-4835-AD8A-02CC2EF3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94" y="1088209"/>
            <a:ext cx="5334945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 web frameworks available for </a:t>
            </a:r>
            <a:r>
              <a:rPr lang="en-US" sz="3000" b="1" dirty="0">
                <a:solidFill>
                  <a:srgbClr val="F49D1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building MPAs?</a:t>
            </a:r>
          </a:p>
        </p:txBody>
      </p:sp>
      <p:pic>
        <p:nvPicPr>
          <p:cNvPr id="32" name="Picture 31" descr="A red line art of a letter u&#10;&#10;Description automatically generated">
            <a:extLst>
              <a:ext uri="{FF2B5EF4-FFF2-40B4-BE49-F238E27FC236}">
                <a16:creationId xmlns:a16="http://schemas.microsoft.com/office/drawing/2014/main" id="{75E966C9-F1C3-4D59-9231-5BFDA43B8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282" y="2755060"/>
            <a:ext cx="1118351" cy="1162372"/>
          </a:xfrm>
          <a:prstGeom prst="rect">
            <a:avLst/>
          </a:prstGeom>
        </p:spPr>
      </p:pic>
      <p:pic>
        <p:nvPicPr>
          <p:cNvPr id="34" name="Picture 33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1A0F1743-8B19-44F7-93ED-5DFB28135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086" y="2569073"/>
            <a:ext cx="1377828" cy="1377828"/>
          </a:xfrm>
          <a:prstGeom prst="rect">
            <a:avLst/>
          </a:prstGeom>
        </p:spPr>
      </p:pic>
      <p:pic>
        <p:nvPicPr>
          <p:cNvPr id="35" name="Picture 34" descr="A red and black logo&#10;&#10;Description automatically generated">
            <a:extLst>
              <a:ext uri="{FF2B5EF4-FFF2-40B4-BE49-F238E27FC236}">
                <a16:creationId xmlns:a16="http://schemas.microsoft.com/office/drawing/2014/main" id="{E9AF6CE4-8595-4C30-8550-200EA74B5D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4523" y="4721754"/>
            <a:ext cx="1997425" cy="752936"/>
          </a:xfrm>
          <a:prstGeom prst="rect">
            <a:avLst/>
          </a:prstGeom>
        </p:spPr>
      </p:pic>
      <p:pic>
        <p:nvPicPr>
          <p:cNvPr id="36" name="Picture 35" descr="A green word on a white background&#10;&#10;Description automatically generated">
            <a:extLst>
              <a:ext uri="{FF2B5EF4-FFF2-40B4-BE49-F238E27FC236}">
                <a16:creationId xmlns:a16="http://schemas.microsoft.com/office/drawing/2014/main" id="{FCDEFE39-D8C8-4ED0-9888-3C67B3412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294" y="4837645"/>
            <a:ext cx="1828838" cy="63704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4370E99-C3DE-4274-816B-0A2F7B117A0E}"/>
              </a:ext>
            </a:extLst>
          </p:cNvPr>
          <p:cNvSpPr/>
          <p:nvPr/>
        </p:nvSpPr>
        <p:spPr>
          <a:xfrm>
            <a:off x="2778584" y="2475842"/>
            <a:ext cx="2765975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4A51073-DA85-453A-B21A-FD170BD59788}"/>
              </a:ext>
            </a:extLst>
          </p:cNvPr>
          <p:cNvSpPr/>
          <p:nvPr/>
        </p:nvSpPr>
        <p:spPr>
          <a:xfrm>
            <a:off x="5816013" y="2475842"/>
            <a:ext cx="2765975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36F0E96-6078-44E8-A652-CE81495FA912}"/>
              </a:ext>
            </a:extLst>
          </p:cNvPr>
          <p:cNvSpPr/>
          <p:nvPr/>
        </p:nvSpPr>
        <p:spPr>
          <a:xfrm>
            <a:off x="2778584" y="4350628"/>
            <a:ext cx="2765975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9BA0B5F-2D40-4C1C-981B-7D0D2CFD9756}"/>
              </a:ext>
            </a:extLst>
          </p:cNvPr>
          <p:cNvSpPr/>
          <p:nvPr/>
        </p:nvSpPr>
        <p:spPr>
          <a:xfrm>
            <a:off x="5816013" y="4350628"/>
            <a:ext cx="2765975" cy="1603702"/>
          </a:xfrm>
          <a:prstGeom prst="roundRect">
            <a:avLst>
              <a:gd name="adj" fmla="val 5627"/>
            </a:avLst>
          </a:prstGeom>
          <a:noFill/>
          <a:ln w="38100">
            <a:solidFill>
              <a:srgbClr val="00A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71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354</Words>
  <Application>Microsoft Office PowerPoint</Application>
  <PresentationFormat>Widescreen</PresentationFormat>
  <Paragraphs>108</Paragraphs>
  <Slides>20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The Modern Web Development Landscape: Rendering paradigms</vt:lpstr>
      <vt:lpstr>What is "Rendering" ?</vt:lpstr>
      <vt:lpstr>Static Website</vt:lpstr>
      <vt:lpstr>Static Website</vt:lpstr>
      <vt:lpstr>Static Website (Static Site Generators)</vt:lpstr>
      <vt:lpstr>PowerPoint Presentation</vt:lpstr>
      <vt:lpstr>MPAs – Multi-Page Applications</vt:lpstr>
      <vt:lpstr>PowerPoint Presentation</vt:lpstr>
      <vt:lpstr>What web frameworks available for building MPAs?</vt:lpstr>
      <vt:lpstr>PowerPoint Presentation</vt:lpstr>
      <vt:lpstr>SPAs – Single Page Applications</vt:lpstr>
      <vt:lpstr>PowerPoint Presentation</vt:lpstr>
      <vt:lpstr>What web frameworks available for building SPAs?</vt:lpstr>
      <vt:lpstr>Hybrid Rendering</vt:lpstr>
      <vt:lpstr>PowerPoint Presentation</vt:lpstr>
      <vt:lpstr>What tools and framework available for building Hybrid Rendering?</vt:lpstr>
      <vt:lpstr>Web Development Approaches: Beyond the Norm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Test Containers</dc:title>
  <dc:creator>Allion Tech Webinar</dc:creator>
  <cp:lastModifiedBy>Mikelly  Silva</cp:lastModifiedBy>
  <cp:revision>124</cp:revision>
  <dcterms:created xsi:type="dcterms:W3CDTF">2023-06-29T07:26:16Z</dcterms:created>
  <dcterms:modified xsi:type="dcterms:W3CDTF">2023-10-31T07:32:25Z</dcterms:modified>
</cp:coreProperties>
</file>